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3" r:id="rId6"/>
    <p:sldId id="271" r:id="rId7"/>
    <p:sldId id="274" r:id="rId8"/>
    <p:sldId id="260" r:id="rId9"/>
    <p:sldId id="269" r:id="rId10"/>
    <p:sldId id="263" r:id="rId11"/>
    <p:sldId id="266" r:id="rId12"/>
    <p:sldId id="272" r:id="rId13"/>
    <p:sldId id="265" r:id="rId14"/>
    <p:sldId id="267" r:id="rId15"/>
    <p:sldId id="268" r:id="rId16"/>
  </p:sldIdLst>
  <p:sldSz cx="12192000" cy="6858000"/>
  <p:notesSz cx="6858000" cy="9144000"/>
  <p:embeddedFontLst>
    <p:embeddedFont>
      <p:font typeface="Malgun Gothic" panose="020B0503020000020004" pitchFamily="34" charset="-127"/>
      <p:regular r:id="rId18"/>
      <p:bold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</p:embeddedFontLst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000D"/>
    <a:srgbClr val="01377F"/>
    <a:srgbClr val="02377E"/>
    <a:srgbClr val="FFFFFF"/>
    <a:srgbClr val="CAEEFB"/>
    <a:srgbClr val="FF8585"/>
    <a:srgbClr val="FFC7C7"/>
    <a:srgbClr val="FE646F"/>
    <a:srgbClr val="D9B1EE"/>
    <a:srgbClr val="FFE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386" autoAdjust="0"/>
  </p:normalViewPr>
  <p:slideViewPr>
    <p:cSldViewPr snapToGrid="0">
      <p:cViewPr>
        <p:scale>
          <a:sx n="75" d="100"/>
          <a:sy n="75" d="100"/>
        </p:scale>
        <p:origin x="144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804E-B0F6-4C04-8ADF-AB349987D9B0}" type="datetimeFigureOut">
              <a:rPr lang="en-AT" smtClean="0"/>
              <a:t>05/12/2024</a:t>
            </a:fld>
            <a:endParaRPr lang="en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89871-B4B1-49D6-BB57-C12488B98C12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246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5565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57622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592568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10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10994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6644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96305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895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DBDA2-716A-4F3A-F95E-933C5615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33113B-4286-5CF6-7235-92735645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41BD03-09B3-C75F-C1CE-0F9DCBE3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DD13D-4EDD-4EA7-A402-EA04C10B69D2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A77E68-58E4-9C5E-8EEA-D9968648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845C7-BD71-D484-8942-A51514A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6059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4253F-C51A-CAC1-D087-5F983FC8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2BC948-73C1-D9B3-9AEF-68D162429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71493-04A7-6B8D-88EC-1F3ECA9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6DBB-B37E-4864-A089-0EBF7D4A9E65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5FF108-1137-0309-BCC2-30658F1E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B11C7-5EAA-0710-C266-8A035DFC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4764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7546CB-6F22-7DBE-49CE-AB620B4BA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095486-4FC6-0A99-F0F9-EC900B95E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C71D36-714C-203C-899D-176826DB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EE79-F2F5-4C80-BFB3-7953CE4EEE99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96166-6308-FEE3-E104-A15EFFBE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DE93ED-9731-4AB1-5C02-82D9F5A0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7250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BB482-FEA5-4143-8898-014973A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68B98C-BA93-366C-9AAE-75FFAAA04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470117-58D5-18AA-BE35-B7494AD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2602-D718-4DD0-B1DA-C09C9F2F43AD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412A2-D8EA-95D8-5CDD-05B6EF2B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9B372D-1330-479A-639F-6333409F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6748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2ADFD-FF4D-0217-AEC1-2D751D7E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13CD6D-E6C7-5D94-4D5A-95D73C76A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BE8F7-C17F-5971-8A6C-EBF0843D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D680-E00E-4779-9E23-716DA64EE385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0BDEB-20E7-7D1A-37E5-40458BEE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726D6-69D3-252C-351D-DAE2B8CE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789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9A1A-B0B9-DE71-D0A7-7682CB26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31D93-0010-79E2-284A-B4E8B1AE4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CC12C7-1081-5748-3C9B-58939DBD6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F3FB2E-4F52-912F-C1A9-96CC6753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5104-4FD3-4694-B695-47B2F79AADB8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ACF2FB-D02E-26F5-A01F-0EE70D13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D463E9-89D2-169D-4039-2727B89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0503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A874-A31B-0C06-05B7-4A017A94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3FB19F-B963-4BDA-DEE6-EC361E11F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4E2D6-F959-4689-EA5F-15931A5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688A79-8D94-07F8-94D8-82F513231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60BA2A3-00F5-411F-C2EB-1395C88F6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EAE631-5955-69EE-5E8E-1F7CCBF5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EE671-B35D-4AAA-803F-8CB2525F3C76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296DB1-9E0A-7E0F-953E-5838D031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6C3011-5894-43DB-241E-1F3B5BEB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135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55260-89E4-6D88-6319-521D5FA0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2F8C74-710D-6AF1-83CE-2C42FE76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DD47F-B183-45F7-965B-A6CD646A165A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2B74F6-588C-93C7-48AE-7C823BB5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236E3D-A5C7-D669-4D25-B61EA69C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343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F6048-957A-B3D5-3CF2-7F177DE3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33A7-68BC-4B2E-BD65-756EA385505D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1FD818-869C-181A-B62E-A2C624E6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4F0190-227E-14A7-9673-9B990442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57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39D3C-04E5-04AE-DB7F-BD018ABA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7551D-8F39-48BC-F81C-B590B390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3251CB-65B8-A665-EC73-9FFBBD8CC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3F4EEA-3656-22A6-B67D-72EDDB45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148C-2E76-42DB-9E85-2667E05B97FC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0DF7D1-3B53-F255-8CD5-C02A4BC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39A2F4-422D-E3F8-A2AE-7A8CB379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9990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253431-7409-F27C-6C34-8D1B7098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6BECB18-85DB-752A-B20A-0F02CAF34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61142B-59CA-520B-5057-3AB384810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A70AE3-F965-3BFF-581D-35CFC138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408A3-983C-426D-BB98-4C9E1757EE5D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2BF3E-7740-A724-5349-92AA8F05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270AA-F5B1-A3B8-AAD6-76F6592A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466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2D619058-9F89-34E4-D772-DCB4F0A1034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94098">
            <a:off x="278880" y="4044276"/>
            <a:ext cx="3105412" cy="3105412"/>
          </a:xfrm>
          <a:prstGeom prst="rect">
            <a:avLst/>
          </a:prstGeom>
        </p:spPr>
      </p:pic>
      <p:sp>
        <p:nvSpPr>
          <p:cNvPr id="25" name="Untertitel 2">
            <a:extLst>
              <a:ext uri="{FF2B5EF4-FFF2-40B4-BE49-F238E27FC236}">
                <a16:creationId xmlns:a16="http://schemas.microsoft.com/office/drawing/2014/main" id="{A6972A4A-CF00-0A56-2C31-0B11568CCD5A}"/>
              </a:ext>
            </a:extLst>
          </p:cNvPr>
          <p:cNvSpPr txBox="1">
            <a:spLocks/>
          </p:cNvSpPr>
          <p:nvPr userDrawn="1"/>
        </p:nvSpPr>
        <p:spPr>
          <a:xfrm>
            <a:off x="9772650" y="78094"/>
            <a:ext cx="2419350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08/10/2024 21:10</a:t>
            </a:r>
            <a:endParaRPr kumimoji="0" lang="en-AT" altLang="en-AT" sz="16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26" name="Untertitel 2">
            <a:extLst>
              <a:ext uri="{FF2B5EF4-FFF2-40B4-BE49-F238E27FC236}">
                <a16:creationId xmlns:a16="http://schemas.microsoft.com/office/drawing/2014/main" id="{7B3FFE21-0D9C-1BFB-B562-3F230E56B8E8}"/>
              </a:ext>
            </a:extLst>
          </p:cNvPr>
          <p:cNvSpPr txBox="1">
            <a:spLocks/>
          </p:cNvSpPr>
          <p:nvPr userDrawn="1"/>
        </p:nvSpPr>
        <p:spPr>
          <a:xfrm>
            <a:off x="0" y="78095"/>
            <a:ext cx="2943225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Machine Learning in Finance</a:t>
            </a:r>
            <a:endParaRPr kumimoji="0" lang="en-AT" altLang="en-AT" sz="16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DD4554C3-E6F6-00CA-64F7-323327EA88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184"/>
            <a:ext cx="1981200" cy="345005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19C6AD-DAD0-18EC-B822-EBE349D3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50033F-D047-DA6F-F722-9F06DA42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F54700-D1CD-C52F-932A-60F026D19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64F85F-0FD6-418D-B433-35980D607302}" type="datetime8">
              <a:rPr lang="en-AT" smtClean="0"/>
              <a:t>05/12/2024 18:54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5C55E-71B9-ECB8-10A4-0091257AC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F116B1-1672-590A-C5C5-5C2451EC1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150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exteboul/diabetes-health-indicators-dataset" TargetMode="External"/><Relationship Id="rId7" Type="http://schemas.openxmlformats.org/officeDocument/2006/relationships/hyperlink" Target="https://www.geeksforgeeks.org/random-forest-algorithm-in-machine-learning/" TargetMode="External"/><Relationship Id="rId2" Type="http://schemas.openxmlformats.org/officeDocument/2006/relationships/hyperlink" Target="https://www.kaggle.com/datasets/cdc/behavioral-risk-factor-surveillance-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balanced-learn.org/stable/under_sampling.html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www.youtube.com/playlist?list=PLoROMvodv4rPP6braWoRt5UCXYZ71GZIQ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brfss/annual_data/annual_data.htm" TargetMode="External"/><Relationship Id="rId7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code/alexteboul/diabetes-health-indicators-dataset-notebook" TargetMode="External"/><Relationship Id="rId5" Type="http://schemas.openxmlformats.org/officeDocument/2006/relationships/hyperlink" Target="https://www.kaggle.com/datasets/alexteboul/diabetes-health-indicators-dataset" TargetMode="External"/><Relationship Id="rId4" Type="http://schemas.openxmlformats.org/officeDocument/2006/relationships/hyperlink" Target="https://www.kaggle.com/datasets/cdc/behavioral-risk-factor-surveillance-syste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CD69F-14CE-6E35-3145-9D531111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" y="2465903"/>
            <a:ext cx="9144000" cy="957263"/>
          </a:xfrm>
        </p:spPr>
        <p:txBody>
          <a:bodyPr/>
          <a:lstStyle/>
          <a:p>
            <a:pPr algn="l"/>
            <a:r>
              <a:rPr lang="en-GB" b="1" dirty="0"/>
              <a:t>Decoding Diabetes </a:t>
            </a:r>
            <a:endParaRPr lang="en-AT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3C9682-E385-C8CF-7E1B-9AF019FAB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75" y="3515242"/>
            <a:ext cx="9144000" cy="4079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Predictive Models and Insights Using Machine Learning</a:t>
            </a:r>
            <a:endParaRPr lang="en-AT" dirty="0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593D0CE6-98FB-81D8-C51A-43B3ABB48718}"/>
              </a:ext>
            </a:extLst>
          </p:cNvPr>
          <p:cNvSpPr txBox="1">
            <a:spLocks/>
          </p:cNvSpPr>
          <p:nvPr/>
        </p:nvSpPr>
        <p:spPr>
          <a:xfrm>
            <a:off x="66675" y="4015304"/>
            <a:ext cx="9144000" cy="40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Professor:</a:t>
            </a:r>
            <a:r>
              <a:rPr lang="en-GB" dirty="0"/>
              <a:t> </a:t>
            </a:r>
            <a:r>
              <a:rPr lang="ko-KR" altLang="en-US" dirty="0"/>
              <a:t>안용길</a:t>
            </a:r>
            <a:endParaRPr lang="en-AT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34583850-025F-7E5D-1D07-AF7EE938C8D0}"/>
              </a:ext>
            </a:extLst>
          </p:cNvPr>
          <p:cNvGrpSpPr/>
          <p:nvPr/>
        </p:nvGrpSpPr>
        <p:grpSpPr>
          <a:xfrm>
            <a:off x="1524000" y="6073259"/>
            <a:ext cx="9144000" cy="784741"/>
            <a:chOff x="1524000" y="6073259"/>
            <a:chExt cx="9144000" cy="784741"/>
          </a:xfrm>
        </p:grpSpPr>
        <p:sp>
          <p:nvSpPr>
            <p:cNvPr id="4" name="Untertitel 2">
              <a:extLst>
                <a:ext uri="{FF2B5EF4-FFF2-40B4-BE49-F238E27FC236}">
                  <a16:creationId xmlns:a16="http://schemas.microsoft.com/office/drawing/2014/main" id="{C35A98F6-92D1-43BF-652E-66941D04824A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6372225"/>
              <a:ext cx="9144000" cy="485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GB" dirty="0"/>
                <a:t>Braian Plaku (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브라이언</a:t>
              </a:r>
              <a:r>
                <a:rPr kumimoji="0" lang="en-AT" altLang="en-AT" sz="180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플라쿠</a:t>
              </a:r>
              <a:r>
                <a:rPr lang="en-GB" dirty="0"/>
                <a:t>)</a:t>
              </a:r>
              <a:r>
                <a:rPr kumimoji="0" lang="en-AT" altLang="en-AT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 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20871FB-F209-1CA1-EF82-34E64B1A23DC}"/>
                </a:ext>
              </a:extLst>
            </p:cNvPr>
            <p:cNvSpPr txBox="1"/>
            <p:nvPr/>
          </p:nvSpPr>
          <p:spPr>
            <a:xfrm>
              <a:off x="2962275" y="6073259"/>
              <a:ext cx="62674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GB" sz="1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Presents</a:t>
              </a:r>
              <a:endPara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40" name="Grafik 39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5D672B8E-B4DA-6A89-3BAF-815AA92FE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210425" y="415409"/>
            <a:ext cx="4981576" cy="565785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DAE599-C0EC-603B-C14E-E7E06DE55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2591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Random Forest: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27,520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31,053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8,924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12,457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10</a:t>
            </a:fld>
            <a:endParaRPr lang="en-AT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6FAFD5-E049-D22F-3E82-472F10FAD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313104"/>
            <a:ext cx="6724328" cy="504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06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AA42E0A-8AD7-3525-AAAA-AB1445651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593285"/>
            <a:ext cx="6724328" cy="4482884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Logistic Regression: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28,954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30,437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9,540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11,023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7987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Gradient Boosting: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28,320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31,446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8,531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11,657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12</a:t>
            </a:fld>
            <a:endParaRPr lang="en-AT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AC4FFEE-9310-BB5F-3E5D-1CF82FA36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593285"/>
            <a:ext cx="6724328" cy="448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45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Conclusion: Model Evaluation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13</a:t>
            </a:fld>
            <a:endParaRPr lang="en-AT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050F0D7-107F-BCBE-EC6A-27E403A7DBA5}"/>
              </a:ext>
            </a:extLst>
          </p:cNvPr>
          <p:cNvSpPr txBox="1"/>
          <p:nvPr/>
        </p:nvSpPr>
        <p:spPr>
          <a:xfrm>
            <a:off x="324785" y="1848890"/>
            <a:ext cx="3530090" cy="427809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Random Forest: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Lower accuracy (73.2%)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feature importance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 precision (71.3%)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Logistic Regression: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(74.2%)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More interpretable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Slightly better precision (73.4%)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Gradient Boosting: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accuracy (74.7%)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ROC-AUC (82.4%)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precision (73.0%)</a:t>
            </a:r>
            <a:endParaRPr lang="en-GB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B1A9EEE4-9029-A547-960F-207E4094F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997148"/>
              </p:ext>
            </p:extLst>
          </p:nvPr>
        </p:nvGraphicFramePr>
        <p:xfrm>
          <a:off x="4872023" y="5238115"/>
          <a:ext cx="67183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586">
                  <a:extLst>
                    <a:ext uri="{9D8B030D-6E8A-4147-A177-3AD203B41FA5}">
                      <a16:colId xmlns:a16="http://schemas.microsoft.com/office/drawing/2014/main" val="92277009"/>
                    </a:ext>
                  </a:extLst>
                </a:gridCol>
                <a:gridCol w="1469571">
                  <a:extLst>
                    <a:ext uri="{9D8B030D-6E8A-4147-A177-3AD203B41FA5}">
                      <a16:colId xmlns:a16="http://schemas.microsoft.com/office/drawing/2014/main" val="385457214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388460521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3697907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Acccuracy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Precision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ROC-AUC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55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Random Forest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71,3%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80,2%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73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Logistic Regression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73,4%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81,8%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43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Gradient Boosting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74,7%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73,0%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82,4%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680611"/>
                  </a:ext>
                </a:extLst>
              </a:tr>
            </a:tbl>
          </a:graphicData>
        </a:graphic>
      </p:graphicFrame>
      <p:pic>
        <p:nvPicPr>
          <p:cNvPr id="8" name="Grafik 7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6CB4CEC-14B6-2AFC-3F1D-7D2D0EC560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6"/>
          <a:stretch/>
        </p:blipFill>
        <p:spPr>
          <a:xfrm>
            <a:off x="5619941" y="465653"/>
            <a:ext cx="6467284" cy="459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96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2EFC3F9A-D532-ED87-5C30-5B7C989A6795}"/>
              </a:ext>
            </a:extLst>
          </p:cNvPr>
          <p:cNvSpPr txBox="1">
            <a:spLocks/>
          </p:cNvSpPr>
          <p:nvPr/>
        </p:nvSpPr>
        <p:spPr>
          <a:xfrm rot="16200000">
            <a:off x="5807301" y="-1305997"/>
            <a:ext cx="11902006" cy="4817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500" b="1" dirty="0">
                <a:solidFill>
                  <a:schemeClr val="bg1">
                    <a:lumMod val="95000"/>
                  </a:schemeClr>
                </a:solidFill>
              </a:rPr>
              <a:t>Literature</a:t>
            </a:r>
            <a:endParaRPr lang="en-AT" sz="125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035A40-F3C9-6C49-0D5F-9F4791F0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14</a:t>
            </a:fld>
            <a:endParaRPr lang="en-AT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99FEB6-AEF1-85F3-C35C-97E7B0EBC5AD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Literature</a:t>
            </a:r>
            <a:endParaRPr lang="en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532659-2834-3760-F563-0716D4DAA7E3}"/>
              </a:ext>
            </a:extLst>
          </p:cNvPr>
          <p:cNvSpPr txBox="1"/>
          <p:nvPr/>
        </p:nvSpPr>
        <p:spPr>
          <a:xfrm>
            <a:off x="266700" y="1465674"/>
            <a:ext cx="112014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Dataset:</a:t>
            </a:r>
          </a:p>
          <a:p>
            <a:r>
              <a:rPr lang="en-GB" sz="2400" dirty="0" err="1"/>
              <a:t>Centers</a:t>
            </a:r>
            <a:r>
              <a:rPr lang="en-GB" sz="2400" dirty="0"/>
              <a:t> for Disease Control and Prevention: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https://www.cdc.gov/brfss/annual_data/annual_data.htm</a:t>
            </a:r>
          </a:p>
          <a:p>
            <a:r>
              <a:rPr lang="en-GB" sz="2400" dirty="0"/>
              <a:t>Kaggle Datasets:</a:t>
            </a:r>
            <a:endParaRPr lang="en-GB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https://www.kaggle.com/datasets/cdc/behavioral-risk-factor-surveillance-system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https://www.kaggle.com/datasets/alexteboul/diabetes-health-indicators-dataset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800" b="1" dirty="0"/>
              <a:t>Material:</a:t>
            </a:r>
          </a:p>
          <a:p>
            <a:r>
              <a:rPr lang="en-GB" sz="2400" dirty="0"/>
              <a:t>Statistical Learning with Python, Stanford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https://www.youtube.com/playlist?list=PLoROMvodv4rPP6braWoRt5UCXYZ71GZIQ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400" dirty="0"/>
              <a:t>Python Libraries: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https://imbalanced-learn.org/stable/under_sampling.html</a:t>
            </a:r>
            <a:endParaRPr lang="en-GB" dirty="0">
              <a:solidFill>
                <a:srgbClr val="01377F"/>
              </a:solidFill>
            </a:endParaRPr>
          </a:p>
          <a:p>
            <a:r>
              <a:rPr lang="en-GB" sz="2400" dirty="0"/>
              <a:t>More on 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https://www.geeksforgeeks.org/random-forest-algorithm-in-machine-learning/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C6CC16-9360-0E44-8AC5-1A294D94D799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From the Web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858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7D23DA92-6995-5D6E-CADA-61E98E5A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118876" y="796409"/>
            <a:ext cx="4981576" cy="5657850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10E1FA-D7E0-7ADB-54AD-DC8B0834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15</a:t>
            </a:fld>
            <a:endParaRPr lang="en-AT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369236F-988A-408A-650E-115E0549F08B}"/>
              </a:ext>
            </a:extLst>
          </p:cNvPr>
          <p:cNvSpPr txBox="1">
            <a:spLocks/>
          </p:cNvSpPr>
          <p:nvPr/>
        </p:nvSpPr>
        <p:spPr>
          <a:xfrm>
            <a:off x="1358371" y="1570552"/>
            <a:ext cx="8770403" cy="2877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700" b="1" dirty="0"/>
              <a:t>Thank you</a:t>
            </a:r>
            <a:endParaRPr lang="en-AT" sz="12700" b="1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1176F8F-CE36-7751-2674-0C63A95E248C}"/>
              </a:ext>
            </a:extLst>
          </p:cNvPr>
          <p:cNvSpPr txBox="1">
            <a:spLocks/>
          </p:cNvSpPr>
          <p:nvPr/>
        </p:nvSpPr>
        <p:spPr>
          <a:xfrm>
            <a:off x="5095876" y="3085564"/>
            <a:ext cx="6057899" cy="2477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your attention!</a:t>
            </a:r>
            <a:endParaRPr lang="en-AT" sz="6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30F7A03-8D15-A8D2-A024-9A7C0CDD4B6F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Introduction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A7BFFC7-5A0B-9948-E426-B06A5073D5CD}"/>
              </a:ext>
            </a:extLst>
          </p:cNvPr>
          <p:cNvSpPr txBox="1"/>
          <p:nvPr/>
        </p:nvSpPr>
        <p:spPr>
          <a:xfrm>
            <a:off x="66674" y="1276350"/>
            <a:ext cx="119729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+mj-lt"/>
              </a:rPr>
              <a:t>Diabetes</a:t>
            </a:r>
            <a:r>
              <a:rPr lang="en-GB" sz="2000" dirty="0">
                <a:latin typeface="+mj-lt"/>
              </a:rPr>
              <a:t> is one of the most prevalent </a:t>
            </a:r>
            <a:r>
              <a:rPr lang="en-GB" sz="2000" b="1" dirty="0">
                <a:latin typeface="+mj-lt"/>
              </a:rPr>
              <a:t>chronic diseases</a:t>
            </a:r>
            <a:r>
              <a:rPr lang="en-GB" sz="2000" dirty="0">
                <a:latin typeface="+mj-lt"/>
              </a:rPr>
              <a:t>, affecting millions globally. This project aims to </a:t>
            </a:r>
            <a:r>
              <a:rPr lang="en-GB" sz="2000" b="1" dirty="0">
                <a:latin typeface="+mj-lt"/>
              </a:rPr>
              <a:t>predict</a:t>
            </a:r>
            <a:r>
              <a:rPr lang="en-GB" sz="2000" dirty="0">
                <a:latin typeface="+mj-lt"/>
              </a:rPr>
              <a:t> the likelihood of an individual having diabetes using the </a:t>
            </a:r>
            <a:r>
              <a:rPr lang="en-GB" sz="2000" dirty="0" err="1">
                <a:latin typeface="+mj-lt"/>
              </a:rPr>
              <a:t>Behavioral</a:t>
            </a:r>
            <a:r>
              <a:rPr lang="en-GB" sz="2000" dirty="0">
                <a:latin typeface="+mj-lt"/>
              </a:rPr>
              <a:t> Risk Factor Surveillance System </a:t>
            </a:r>
            <a:r>
              <a:rPr lang="en-GB" sz="2000" b="1" dirty="0">
                <a:latin typeface="+mj-lt"/>
              </a:rPr>
              <a:t>(BRFSS)</a:t>
            </a:r>
            <a:r>
              <a:rPr lang="en-GB" sz="2000" dirty="0">
                <a:latin typeface="+mj-lt"/>
              </a:rPr>
              <a:t> dataset from Kaggle.</a:t>
            </a:r>
          </a:p>
          <a:p>
            <a:endParaRPr lang="en-GB" sz="2000" dirty="0">
              <a:latin typeface="+mj-lt"/>
            </a:endParaRPr>
          </a:p>
          <a:p>
            <a:r>
              <a:rPr lang="en-GB" sz="2000" b="1" u="sng" dirty="0">
                <a:latin typeface="+mj-lt"/>
              </a:rPr>
              <a:t>The focus </a:t>
            </a:r>
            <a:r>
              <a:rPr lang="en-GB" sz="2000" dirty="0">
                <a:latin typeface="+mj-lt"/>
              </a:rPr>
              <a:t>will be on understanding which </a:t>
            </a:r>
            <a:r>
              <a:rPr lang="en-GB" sz="2000" b="1" dirty="0">
                <a:latin typeface="+mj-lt"/>
              </a:rPr>
              <a:t>factors</a:t>
            </a:r>
            <a:r>
              <a:rPr lang="en-GB" sz="2000" dirty="0">
                <a:latin typeface="+mj-lt"/>
              </a:rPr>
              <a:t> </a:t>
            </a:r>
            <a:r>
              <a:rPr lang="en-GB" sz="2000" b="1" dirty="0">
                <a:latin typeface="+mj-lt"/>
              </a:rPr>
              <a:t>contribute the most to diabetes risk</a:t>
            </a:r>
            <a:r>
              <a:rPr lang="en-GB" sz="2000" dirty="0">
                <a:latin typeface="+mj-lt"/>
              </a:rPr>
              <a:t> and developing machine learning models to predict diabetes </a:t>
            </a:r>
            <a:r>
              <a:rPr lang="en-GB" sz="2000" b="1" dirty="0">
                <a:latin typeface="+mj-lt"/>
              </a:rPr>
              <a:t>based on survey responses</a:t>
            </a:r>
            <a:r>
              <a:rPr lang="en-GB" sz="2000" dirty="0">
                <a:latin typeface="+mj-lt"/>
              </a:rPr>
              <a:t>.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C1E96A3F-8F78-09F1-FE4E-D1A7C4E7C499}"/>
              </a:ext>
            </a:extLst>
          </p:cNvPr>
          <p:cNvGrpSpPr/>
          <p:nvPr/>
        </p:nvGrpSpPr>
        <p:grpSpPr>
          <a:xfrm>
            <a:off x="66675" y="3283239"/>
            <a:ext cx="11909028" cy="1154334"/>
            <a:chOff x="66675" y="3396460"/>
            <a:chExt cx="11909028" cy="1154334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E5CF397-22BD-6553-534A-82F3DB6E27A0}"/>
                </a:ext>
              </a:extLst>
            </p:cNvPr>
            <p:cNvSpPr txBox="1"/>
            <p:nvPr/>
          </p:nvSpPr>
          <p:spPr>
            <a:xfrm>
              <a:off x="66675" y="3700104"/>
              <a:ext cx="59250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Y:	</a:t>
              </a:r>
              <a:r>
                <a:rPr lang="en-GB" sz="2800" dirty="0">
                  <a:latin typeface="+mj-lt"/>
                </a:rPr>
                <a:t>Diabetes_012</a:t>
              </a:r>
            </a:p>
          </p:txBody>
        </p:sp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3E065D72-6288-C7D4-B031-96014B0F0C1F}"/>
                </a:ext>
              </a:extLst>
            </p:cNvPr>
            <p:cNvGrpSpPr/>
            <p:nvPr/>
          </p:nvGrpSpPr>
          <p:grpSpPr>
            <a:xfrm>
              <a:off x="6096000" y="3396460"/>
              <a:ext cx="5879703" cy="1154334"/>
              <a:chOff x="4829175" y="3396460"/>
              <a:chExt cx="5879703" cy="1154334"/>
            </a:xfrm>
          </p:grpSpPr>
          <p:cxnSp>
            <p:nvCxnSpPr>
              <p:cNvPr id="10" name="Gerader Verbinder 9">
                <a:extLst>
                  <a:ext uri="{FF2B5EF4-FFF2-40B4-BE49-F238E27FC236}">
                    <a16:creationId xmlns:a16="http://schemas.microsoft.com/office/drawing/2014/main" id="{453FCE69-B976-65C3-721C-CC35F7D166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287" y="3615928"/>
                <a:ext cx="0" cy="734811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025B0997-42EB-AFAF-246D-D4B6E23FE8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9272" y="3615928"/>
                <a:ext cx="694757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38006F9-FACF-D8D6-DE1A-7F3ADDE48353}"/>
                  </a:ext>
                </a:extLst>
              </p:cNvPr>
              <p:cNvSpPr txBox="1"/>
              <p:nvPr/>
            </p:nvSpPr>
            <p:spPr>
              <a:xfrm>
                <a:off x="6263043" y="3396460"/>
                <a:ext cx="444583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(0) no diabetes or only during pregnancy</a:t>
                </a:r>
              </a:p>
            </p:txBody>
          </p:sp>
          <p:cxnSp>
            <p:nvCxnSpPr>
              <p:cNvPr id="16" name="Gerader Verbinder 15">
                <a:extLst>
                  <a:ext uri="{FF2B5EF4-FFF2-40B4-BE49-F238E27FC236}">
                    <a16:creationId xmlns:a16="http://schemas.microsoft.com/office/drawing/2014/main" id="{7876134B-148D-3804-F060-03F1740A39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29175" y="3985602"/>
                <a:ext cx="1424854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34F36F85-0DC9-EA6C-34DF-2791BFCC71D8}"/>
                  </a:ext>
                </a:extLst>
              </p:cNvPr>
              <p:cNvSpPr txBox="1"/>
              <p:nvPr/>
            </p:nvSpPr>
            <p:spPr>
              <a:xfrm>
                <a:off x="6263044" y="3781352"/>
                <a:ext cx="41344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(1) prediabetes</a:t>
                </a:r>
              </a:p>
            </p:txBody>
          </p:sp>
          <p:cxnSp>
            <p:nvCxnSpPr>
              <p:cNvPr id="18" name="Gerader Verbinder 17">
                <a:extLst>
                  <a:ext uri="{FF2B5EF4-FFF2-40B4-BE49-F238E27FC236}">
                    <a16:creationId xmlns:a16="http://schemas.microsoft.com/office/drawing/2014/main" id="{2793E314-DEE4-AA47-59AB-7711047D6E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9272" y="4355277"/>
                <a:ext cx="694757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6CF37AC-1754-4BE6-8C53-F30F850DBD59}"/>
                  </a:ext>
                </a:extLst>
              </p:cNvPr>
              <p:cNvSpPr txBox="1"/>
              <p:nvPr/>
            </p:nvSpPr>
            <p:spPr>
              <a:xfrm>
                <a:off x="6263044" y="4150684"/>
                <a:ext cx="41344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(2) diabetes</a:t>
                </a:r>
              </a:p>
            </p:txBody>
          </p:sp>
        </p:grp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51B03A88-4DBA-C1F0-3ACC-BB8C4E753F29}"/>
              </a:ext>
            </a:extLst>
          </p:cNvPr>
          <p:cNvGrpSpPr/>
          <p:nvPr/>
        </p:nvGrpSpPr>
        <p:grpSpPr>
          <a:xfrm>
            <a:off x="66674" y="4513344"/>
            <a:ext cx="11992983" cy="2229207"/>
            <a:chOff x="66674" y="4513344"/>
            <a:chExt cx="11992983" cy="2229207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9184B357-7B5C-4FC6-91FD-3BBA644391DA}"/>
                </a:ext>
              </a:extLst>
            </p:cNvPr>
            <p:cNvSpPr txBox="1"/>
            <p:nvPr/>
          </p:nvSpPr>
          <p:spPr>
            <a:xfrm>
              <a:off x="66674" y="4513344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X:	</a:t>
              </a:r>
              <a:r>
                <a:rPr lang="en-GB" sz="2800" dirty="0">
                  <a:latin typeface="+mj-lt"/>
                </a:rPr>
                <a:t>21 variables in the dataset</a:t>
              </a:r>
            </a:p>
          </p:txBody>
        </p: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613C0D0E-9BEB-61CD-3695-5003F20A857A}"/>
                </a:ext>
              </a:extLst>
            </p:cNvPr>
            <p:cNvCxnSpPr>
              <a:cxnSpLocks/>
            </p:cNvCxnSpPr>
            <p:nvPr/>
          </p:nvCxnSpPr>
          <p:spPr>
            <a:xfrm>
              <a:off x="2001279" y="5099780"/>
              <a:ext cx="0" cy="1401579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608BE4E5-8CD8-1D42-8FF4-C1C2E85A7CA7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385372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E59DB83-BD9A-7D88-9673-0EB326B4BA32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755046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7924AFD-AD16-7916-7A0F-5CF56650098C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6124721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12E282F8-BF00-0768-3F7C-89E719746048}"/>
                </a:ext>
              </a:extLst>
            </p:cNvPr>
            <p:cNvCxnSpPr>
              <a:cxnSpLocks/>
            </p:cNvCxnSpPr>
            <p:nvPr/>
          </p:nvCxnSpPr>
          <p:spPr>
            <a:xfrm>
              <a:off x="1306522" y="5385372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2FBACFBA-33EE-15C3-2494-388657FFFC16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7" y="5755046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2B13FFF-35FC-8C1C-C280-2F99CAF2C4DA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6" y="6124945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31BFE536-DA22-544B-1C9C-0FBBF8591D42}"/>
                </a:ext>
              </a:extLst>
            </p:cNvPr>
            <p:cNvSpPr txBox="1"/>
            <p:nvPr/>
          </p:nvSpPr>
          <p:spPr>
            <a:xfrm>
              <a:off x="2706019" y="5193613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GenHlth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C3D7532B-6417-9F10-93DE-B32BF0CE011A}"/>
                </a:ext>
              </a:extLst>
            </p:cNvPr>
            <p:cNvSpPr txBox="1"/>
            <p:nvPr/>
          </p:nvSpPr>
          <p:spPr>
            <a:xfrm>
              <a:off x="2706019" y="5554991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76768460-7F4A-2D56-8948-E239BC7FD1CE}"/>
                </a:ext>
              </a:extLst>
            </p:cNvPr>
            <p:cNvSpPr txBox="1"/>
            <p:nvPr/>
          </p:nvSpPr>
          <p:spPr>
            <a:xfrm>
              <a:off x="2706017" y="5923141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3D8A3430-1E4F-7290-DCDF-F80FBB3DF0C4}"/>
                </a:ext>
              </a:extLst>
            </p:cNvPr>
            <p:cNvSpPr txBox="1"/>
            <p:nvPr/>
          </p:nvSpPr>
          <p:spPr>
            <a:xfrm>
              <a:off x="161705" y="5190600"/>
              <a:ext cx="11258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BMI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4033CFE6-56AD-9605-FACA-132D964E6EA9}"/>
                </a:ext>
              </a:extLst>
            </p:cNvPr>
            <p:cNvSpPr txBox="1"/>
            <p:nvPr/>
          </p:nvSpPr>
          <p:spPr>
            <a:xfrm>
              <a:off x="163249" y="555197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Age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5BC19FA-DEF2-6DD9-3649-2ACE8864F3BC}"/>
                </a:ext>
              </a:extLst>
            </p:cNvPr>
            <p:cNvSpPr txBox="1"/>
            <p:nvPr/>
          </p:nvSpPr>
          <p:spPr>
            <a:xfrm>
              <a:off x="165121" y="592012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Income</a:t>
              </a:r>
            </a:p>
          </p:txBody>
        </p:sp>
        <p:cxnSp>
          <p:nvCxnSpPr>
            <p:cNvPr id="3" name="Gerader Verbinder 2">
              <a:extLst>
                <a:ext uri="{FF2B5EF4-FFF2-40B4-BE49-F238E27FC236}">
                  <a16:creationId xmlns:a16="http://schemas.microsoft.com/office/drawing/2014/main" id="{152AC697-FE72-625B-F2E4-4403C7DB7010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3" y="6501359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FD29D854-F6E6-9921-0FCE-A6A81A25FB55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5" y="6501583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9214BA-EFE7-1EB9-F1E9-3AFC0808E2B5}"/>
                </a:ext>
              </a:extLst>
            </p:cNvPr>
            <p:cNvSpPr txBox="1"/>
            <p:nvPr/>
          </p:nvSpPr>
          <p:spPr>
            <a:xfrm>
              <a:off x="2706017" y="6301304"/>
              <a:ext cx="17929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MentHlth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56CEF15-21B0-5B6D-A8E5-0B07AE71C1F0}"/>
                </a:ext>
              </a:extLst>
            </p:cNvPr>
            <p:cNvSpPr txBox="1"/>
            <p:nvPr/>
          </p:nvSpPr>
          <p:spPr>
            <a:xfrm>
              <a:off x="164910" y="6303292"/>
              <a:ext cx="1123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PhysHlth</a:t>
              </a:r>
              <a:endParaRPr lang="en-GB" sz="2000" dirty="0">
                <a:latin typeface="+mj-lt"/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F12882B-D4F8-1B29-0FF6-EEC71834DE2C}"/>
                </a:ext>
              </a:extLst>
            </p:cNvPr>
            <p:cNvCxnSpPr>
              <a:cxnSpLocks/>
            </p:cNvCxnSpPr>
            <p:nvPr/>
          </p:nvCxnSpPr>
          <p:spPr>
            <a:xfrm>
              <a:off x="5854022" y="5096767"/>
              <a:ext cx="0" cy="1401579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09899C0-7E51-EE01-B4B9-54BAD7689D53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38235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C68558D0-85D2-8842-89F4-9ABB761404AF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75203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6F3CB867-04BB-7DA4-D4B0-FE6CC8E10549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6121708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CB8D9DB-A70E-7F18-023F-7FF00CF22967}"/>
                </a:ext>
              </a:extLst>
            </p:cNvPr>
            <p:cNvCxnSpPr>
              <a:cxnSpLocks/>
            </p:cNvCxnSpPr>
            <p:nvPr/>
          </p:nvCxnSpPr>
          <p:spPr>
            <a:xfrm>
              <a:off x="5159265" y="538235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B662838E-644A-6242-5372-92DCDD1A605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50" y="575203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C15F7001-1E8F-2168-7274-160B78C06EA5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9" y="6121932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6D1BFE90-D5EC-CAE5-23F9-ADE437BCE1E3}"/>
                </a:ext>
              </a:extLst>
            </p:cNvPr>
            <p:cNvSpPr txBox="1"/>
            <p:nvPr/>
          </p:nvSpPr>
          <p:spPr>
            <a:xfrm>
              <a:off x="6558762" y="5190600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HighChol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ABADC8AC-A458-FDD7-92DB-821833F79BB9}"/>
                </a:ext>
              </a:extLst>
            </p:cNvPr>
            <p:cNvSpPr txBox="1"/>
            <p:nvPr/>
          </p:nvSpPr>
          <p:spPr>
            <a:xfrm>
              <a:off x="6558762" y="5551978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Veggies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5506F005-984F-D1A1-671E-2DEB775508F3}"/>
                </a:ext>
              </a:extLst>
            </p:cNvPr>
            <p:cNvSpPr txBox="1"/>
            <p:nvPr/>
          </p:nvSpPr>
          <p:spPr>
            <a:xfrm>
              <a:off x="6558760" y="5920128"/>
              <a:ext cx="14988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PhysActivity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C97B3C44-AE4A-95D4-022A-B516857D0A9B}"/>
                </a:ext>
              </a:extLst>
            </p:cNvPr>
            <p:cNvSpPr txBox="1"/>
            <p:nvPr/>
          </p:nvSpPr>
          <p:spPr>
            <a:xfrm>
              <a:off x="4110274" y="5187587"/>
              <a:ext cx="10299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HighBP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371B806D-F91A-8BA8-D5A1-B9A75F998CBD}"/>
                </a:ext>
              </a:extLst>
            </p:cNvPr>
            <p:cNvSpPr txBox="1"/>
            <p:nvPr/>
          </p:nvSpPr>
          <p:spPr>
            <a:xfrm>
              <a:off x="4111686" y="554896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Smoker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68BB8AE2-9610-6995-084A-1126C1E6F765}"/>
                </a:ext>
              </a:extLst>
            </p:cNvPr>
            <p:cNvSpPr txBox="1"/>
            <p:nvPr/>
          </p:nvSpPr>
          <p:spPr>
            <a:xfrm>
              <a:off x="4113558" y="591711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Fruits</a:t>
              </a:r>
            </a:p>
          </p:txBody>
        </p: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E531B648-6290-182D-4C94-763FF5FB74D7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6" y="6498346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7F9C94A4-8F4C-6BEE-7E77-1A1AB7FA017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8" y="6498570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A2A64AC8-134B-86F3-67F5-50E898ED26C5}"/>
                </a:ext>
              </a:extLst>
            </p:cNvPr>
            <p:cNvSpPr txBox="1"/>
            <p:nvPr/>
          </p:nvSpPr>
          <p:spPr>
            <a:xfrm>
              <a:off x="6558761" y="6298291"/>
              <a:ext cx="14988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DiffWalk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C0339B87-52DC-B1F5-A72D-737833C08B32}"/>
                </a:ext>
              </a:extLst>
            </p:cNvPr>
            <p:cNvSpPr txBox="1"/>
            <p:nvPr/>
          </p:nvSpPr>
          <p:spPr>
            <a:xfrm>
              <a:off x="4113262" y="6300279"/>
              <a:ext cx="1027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Sex</a:t>
              </a:r>
            </a:p>
          </p:txBody>
        </p: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2600ECDC-C830-6028-C3A8-5D03D6B41BE6}"/>
                </a:ext>
              </a:extLst>
            </p:cNvPr>
            <p:cNvCxnSpPr>
              <a:cxnSpLocks/>
            </p:cNvCxnSpPr>
            <p:nvPr/>
          </p:nvCxnSpPr>
          <p:spPr>
            <a:xfrm>
              <a:off x="8398825" y="5140917"/>
              <a:ext cx="0" cy="1401579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F2082A08-0A85-7BDB-C301-60D0515D3E8D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42650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E5492843-A840-0D68-F515-E7DFE513B02E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79618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r Verbinder 52">
              <a:extLst>
                <a:ext uri="{FF2B5EF4-FFF2-40B4-BE49-F238E27FC236}">
                  <a16:creationId xmlns:a16="http://schemas.microsoft.com/office/drawing/2014/main" id="{D505FB0B-B2E4-1A90-B665-A532992B74A8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6165858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FF913620-0185-CD29-B920-64338091EAD7}"/>
                </a:ext>
              </a:extLst>
            </p:cNvPr>
            <p:cNvSpPr txBox="1"/>
            <p:nvPr/>
          </p:nvSpPr>
          <p:spPr>
            <a:xfrm>
              <a:off x="9103564" y="5234750"/>
              <a:ext cx="26360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HeartDiseaseorAttack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CD2EFEF4-58D4-96DD-3E44-00B1C2F2C644}"/>
                </a:ext>
              </a:extLst>
            </p:cNvPr>
            <p:cNvSpPr txBox="1"/>
            <p:nvPr/>
          </p:nvSpPr>
          <p:spPr>
            <a:xfrm>
              <a:off x="9103565" y="5596128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NoDocbcCost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178D06EC-81BF-D926-16BA-769349CF3489}"/>
                </a:ext>
              </a:extLst>
            </p:cNvPr>
            <p:cNvSpPr txBox="1"/>
            <p:nvPr/>
          </p:nvSpPr>
          <p:spPr>
            <a:xfrm>
              <a:off x="9103563" y="5964278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Stroke</a:t>
              </a:r>
            </a:p>
          </p:txBody>
        </p: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2BE11D2F-721E-C33C-0F20-8E7A35704B17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09" y="6542496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5977006A-EC3B-7E67-D479-582A580017FA}"/>
                </a:ext>
              </a:extLst>
            </p:cNvPr>
            <p:cNvSpPr txBox="1"/>
            <p:nvPr/>
          </p:nvSpPr>
          <p:spPr>
            <a:xfrm>
              <a:off x="9103563" y="6342441"/>
              <a:ext cx="2956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AnyHealthcare</a:t>
              </a:r>
              <a:r>
                <a:rPr lang="en-GB" sz="2000" dirty="0">
                  <a:latin typeface="+mj-lt"/>
                </a:rPr>
                <a:t>, </a:t>
              </a:r>
              <a:r>
                <a:rPr lang="en-GB" sz="2000" dirty="0" err="1">
                  <a:latin typeface="+mj-lt"/>
                </a:rPr>
                <a:t>CholCheck</a:t>
              </a:r>
              <a:endParaRPr lang="en-GB" sz="2000" dirty="0">
                <a:latin typeface="+mj-lt"/>
              </a:endParaRPr>
            </a:p>
          </p:txBody>
        </p:sp>
      </p:grp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2BF672D8-C574-5A7E-59FA-BD20CBB6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2</a:t>
            </a:fld>
            <a:endParaRPr lang="en-AT"/>
          </a:p>
        </p:txBody>
      </p: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BFF1C48A-17D4-5DC0-C809-856ABB4A0DA3}"/>
              </a:ext>
            </a:extLst>
          </p:cNvPr>
          <p:cNvCxnSpPr>
            <a:cxnSpLocks/>
          </p:cNvCxnSpPr>
          <p:nvPr/>
        </p:nvCxnSpPr>
        <p:spPr>
          <a:xfrm>
            <a:off x="8057577" y="5140917"/>
            <a:ext cx="347378" cy="0"/>
          </a:xfrm>
          <a:prstGeom prst="line">
            <a:avLst/>
          </a:prstGeom>
          <a:ln w="28575">
            <a:solidFill>
              <a:srgbClr val="0137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7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907C835-272E-F759-580E-55CA566639B6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Digging deeper into the Data</a:t>
            </a:r>
            <a:endParaRPr lang="en-AT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D0B7B61-C0D7-C3ED-05CF-B94CC2BD0E8E}"/>
              </a:ext>
            </a:extLst>
          </p:cNvPr>
          <p:cNvSpPr txBox="1"/>
          <p:nvPr/>
        </p:nvSpPr>
        <p:spPr>
          <a:xfrm>
            <a:off x="66675" y="1329884"/>
            <a:ext cx="357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Source:</a:t>
            </a:r>
            <a:endParaRPr lang="en-AT" sz="2400" b="1" dirty="0"/>
          </a:p>
        </p:txBody>
      </p:sp>
      <p:pic>
        <p:nvPicPr>
          <p:cNvPr id="9" name="Grafik 8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E8A2A369-81CA-1AAF-0408-7E97B120BF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64" y="465653"/>
            <a:ext cx="2644061" cy="2644061"/>
          </a:xfrm>
          <a:prstGeom prst="rect">
            <a:avLst/>
          </a:prstGeom>
        </p:spPr>
      </p:pic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A18B8A9-C33F-6D4A-BC24-1FCEB49C961F}"/>
              </a:ext>
            </a:extLst>
          </p:cNvPr>
          <p:cNvGrpSpPr/>
          <p:nvPr/>
        </p:nvGrpSpPr>
        <p:grpSpPr>
          <a:xfrm>
            <a:off x="66673" y="1791549"/>
            <a:ext cx="12058651" cy="743395"/>
            <a:chOff x="66674" y="1791549"/>
            <a:chExt cx="11485548" cy="743395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3DB87D-56EB-7D1B-BFC2-2DC6488AEAD1}"/>
                </a:ext>
              </a:extLst>
            </p:cNvPr>
            <p:cNvSpPr txBox="1"/>
            <p:nvPr/>
          </p:nvSpPr>
          <p:spPr>
            <a:xfrm>
              <a:off x="66674" y="1791549"/>
              <a:ext cx="1148554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latin typeface="+mj-lt"/>
                </a:rPr>
                <a:t>CDC (</a:t>
              </a:r>
              <a:r>
                <a:rPr lang="en-GB" sz="2400" dirty="0" err="1">
                  <a:effectLst/>
                </a:rPr>
                <a:t>Centers</a:t>
              </a:r>
              <a:r>
                <a:rPr lang="en-GB" sz="2400" dirty="0">
                  <a:effectLst/>
                </a:rPr>
                <a:t> for Disease Control)</a:t>
              </a:r>
              <a:r>
                <a:rPr lang="en-GB" sz="2400" dirty="0">
                  <a:latin typeface="+mj-lt"/>
                </a:rPr>
                <a:t> </a:t>
              </a:r>
              <a:r>
                <a:rPr lang="en-GB" sz="2400" dirty="0" err="1">
                  <a:latin typeface="+mj-lt"/>
                </a:rPr>
                <a:t>Behavioral</a:t>
              </a:r>
              <a:r>
                <a:rPr lang="en-GB" sz="2400" dirty="0">
                  <a:latin typeface="+mj-lt"/>
                </a:rPr>
                <a:t> Risk Factor Surveillance System, </a:t>
              </a:r>
              <a:r>
                <a:rPr lang="en-GB" sz="2400" dirty="0">
                  <a:latin typeface="+mj-lt"/>
                  <a:hlinkClick r:id="rId3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D49995A-85F3-7BB6-C524-0BA4CC22B1FF}"/>
                </a:ext>
              </a:extLst>
            </p:cNvPr>
            <p:cNvSpPr txBox="1"/>
            <p:nvPr/>
          </p:nvSpPr>
          <p:spPr>
            <a:xfrm>
              <a:off x="66674" y="2165612"/>
              <a:ext cx="107410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ANNUAL,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uniform, state-specific data on preventive health practices and risk </a:t>
              </a:r>
              <a:r>
                <a:rPr lang="en-GB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behaviors</a:t>
              </a:r>
              <a:endPara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C24B6C6-8DCC-F2B5-414D-73E921BCA899}"/>
              </a:ext>
            </a:extLst>
          </p:cNvPr>
          <p:cNvGrpSpPr/>
          <p:nvPr/>
        </p:nvGrpSpPr>
        <p:grpSpPr>
          <a:xfrm>
            <a:off x="228317" y="2632397"/>
            <a:ext cx="10493658" cy="1169486"/>
            <a:chOff x="314042" y="2632397"/>
            <a:chExt cx="10493658" cy="1169486"/>
          </a:xfrm>
        </p:grpSpPr>
        <p:cxnSp>
          <p:nvCxnSpPr>
            <p:cNvPr id="11" name="Verbinder: gewinkelt 10">
              <a:extLst>
                <a:ext uri="{FF2B5EF4-FFF2-40B4-BE49-F238E27FC236}">
                  <a16:creationId xmlns:a16="http://schemas.microsoft.com/office/drawing/2014/main" id="{F298E33F-D946-3BBC-7B24-B3356DF61AEB}"/>
                </a:ext>
              </a:extLst>
            </p:cNvPr>
            <p:cNvCxnSpPr>
              <a:cxnSpLocks/>
            </p:cNvCxnSpPr>
            <p:nvPr/>
          </p:nvCxnSpPr>
          <p:spPr>
            <a:xfrm>
              <a:off x="314042" y="2632397"/>
              <a:ext cx="777655" cy="642796"/>
            </a:xfrm>
            <a:prstGeom prst="bentConnector3">
              <a:avLst>
                <a:gd name="adj1" fmla="val 1104"/>
              </a:avLst>
            </a:prstGeom>
            <a:ln w="38100">
              <a:solidFill>
                <a:srgbClr val="BA000D"/>
              </a:solidFill>
              <a:prstDash val="dashDot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F2BF289-7BC4-E517-8C5F-540A44645B93}"/>
                </a:ext>
              </a:extLst>
            </p:cNvPr>
            <p:cNvSpPr txBox="1"/>
            <p:nvPr/>
          </p:nvSpPr>
          <p:spPr>
            <a:xfrm>
              <a:off x="1167897" y="3075138"/>
              <a:ext cx="963980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latin typeface="+mj-lt"/>
                </a:rPr>
                <a:t>Year 2011, extracted on Kaggle from CDC itself </a:t>
              </a:r>
              <a:r>
                <a:rPr lang="en-GB" sz="2400" dirty="0">
                  <a:latin typeface="+mj-lt"/>
                  <a:hlinkClick r:id="rId4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64FCB3A-B87C-4A1D-1339-1E68019245FE}"/>
                </a:ext>
              </a:extLst>
            </p:cNvPr>
            <p:cNvSpPr txBox="1"/>
            <p:nvPr/>
          </p:nvSpPr>
          <p:spPr>
            <a:xfrm>
              <a:off x="1167897" y="3432551"/>
              <a:ext cx="96398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Original Data, in ‘csv’ format, 253,680 survey responses</a:t>
              </a:r>
              <a:endPara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08275DA-881A-DF8A-F26B-397919FAB3A4}"/>
              </a:ext>
            </a:extLst>
          </p:cNvPr>
          <p:cNvGrpSpPr/>
          <p:nvPr/>
        </p:nvGrpSpPr>
        <p:grpSpPr>
          <a:xfrm>
            <a:off x="1308100" y="3899336"/>
            <a:ext cx="10593643" cy="2677677"/>
            <a:chOff x="1308100" y="3899336"/>
            <a:chExt cx="10593643" cy="2677677"/>
          </a:xfrm>
        </p:grpSpPr>
        <p:cxnSp>
          <p:nvCxnSpPr>
            <p:cNvPr id="23" name="Verbinder: gewinkelt 22">
              <a:extLst>
                <a:ext uri="{FF2B5EF4-FFF2-40B4-BE49-F238E27FC236}">
                  <a16:creationId xmlns:a16="http://schemas.microsoft.com/office/drawing/2014/main" id="{76F6088E-98DE-D021-7431-7A7B62396CBE}"/>
                </a:ext>
              </a:extLst>
            </p:cNvPr>
            <p:cNvCxnSpPr>
              <a:cxnSpLocks/>
            </p:cNvCxnSpPr>
            <p:nvPr/>
          </p:nvCxnSpPr>
          <p:spPr>
            <a:xfrm>
              <a:off x="1308100" y="3899336"/>
              <a:ext cx="777655" cy="642796"/>
            </a:xfrm>
            <a:prstGeom prst="bentConnector3">
              <a:avLst>
                <a:gd name="adj1" fmla="val 1104"/>
              </a:avLst>
            </a:prstGeom>
            <a:ln w="38100">
              <a:solidFill>
                <a:srgbClr val="01377F"/>
              </a:solidFill>
              <a:prstDash val="dashDot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21CB61DB-DC96-21E2-711C-648812A2B209}"/>
                </a:ext>
              </a:extLst>
            </p:cNvPr>
            <p:cNvSpPr txBox="1"/>
            <p:nvPr/>
          </p:nvSpPr>
          <p:spPr>
            <a:xfrm>
              <a:off x="2161956" y="4342077"/>
              <a:ext cx="714396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effectLst/>
                </a:rPr>
                <a:t>Alex </a:t>
              </a:r>
              <a:r>
                <a:rPr lang="en-GB" sz="2400" dirty="0" err="1">
                  <a:effectLst/>
                </a:rPr>
                <a:t>Teboul</a:t>
              </a:r>
              <a:r>
                <a:rPr lang="en-GB" sz="2400" dirty="0">
                  <a:effectLst/>
                </a:rPr>
                <a:t> (Data Scientist), based on </a:t>
              </a:r>
              <a:r>
                <a:rPr lang="en-GB" sz="2400" dirty="0"/>
                <a:t>Building Risk Prediction Models for Type 2 Diabetes Using Machine Learning Techniques on Kaggle </a:t>
              </a:r>
              <a:r>
                <a:rPr lang="en-GB" sz="2400" dirty="0">
                  <a:latin typeface="+mj-lt"/>
                  <a:hlinkClick r:id="rId5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FEFB6C0-9A15-B128-5BF1-94575D25D75F}"/>
                </a:ext>
              </a:extLst>
            </p:cNvPr>
            <p:cNvSpPr txBox="1"/>
            <p:nvPr/>
          </p:nvSpPr>
          <p:spPr>
            <a:xfrm>
              <a:off x="2161956" y="5487713"/>
              <a:ext cx="765780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The data was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cleaned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into a useable format for machine learning </a:t>
              </a:r>
              <a:r>
                <a:rPr lang="en-GB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alogrithms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, reduction was made from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330 features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(dependent variables) onto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21 variables</a:t>
              </a:r>
            </a:p>
            <a:p>
              <a:r>
                <a:rPr lang="en-GB" b="1" dirty="0">
                  <a:solidFill>
                    <a:srgbClr val="01377F"/>
                  </a:solidFill>
                  <a:latin typeface="+mj-lt"/>
                </a:rPr>
                <a:t>Link to his Notebook can be found here: </a:t>
              </a:r>
              <a:r>
                <a:rPr lang="en-GB" b="1" dirty="0">
                  <a:solidFill>
                    <a:srgbClr val="01377F"/>
                  </a:solidFill>
                  <a:latin typeface="+mj-lt"/>
                  <a:hlinkClick r:id="rId6"/>
                </a:rPr>
                <a:t>[LINK]</a:t>
              </a:r>
              <a:endParaRPr lang="en-AT" b="1" dirty="0">
                <a:solidFill>
                  <a:srgbClr val="01377F"/>
                </a:solidFill>
                <a:latin typeface="+mj-lt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58D60A5E-69D1-8BF7-1B1C-D3A215424FED}"/>
                </a:ext>
              </a:extLst>
            </p:cNvPr>
            <p:cNvSpPr/>
            <p:nvPr/>
          </p:nvSpPr>
          <p:spPr>
            <a:xfrm>
              <a:off x="10367705" y="4612545"/>
              <a:ext cx="1534037" cy="1534037"/>
            </a:xfrm>
            <a:prstGeom prst="ellipse">
              <a:avLst/>
            </a:prstGeo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3DB6240F-0BDD-2D09-2239-6B9E76247040}"/>
                </a:ext>
              </a:extLst>
            </p:cNvPr>
            <p:cNvSpPr txBox="1"/>
            <p:nvPr/>
          </p:nvSpPr>
          <p:spPr>
            <a:xfrm>
              <a:off x="10367705" y="6207681"/>
              <a:ext cx="15340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Alex </a:t>
              </a:r>
              <a:r>
                <a:rPr lang="en-GB" b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Teboul</a:t>
              </a:r>
              <a:endParaRPr lang="en-AT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452E8815-D64F-9A6B-3CA9-18CD5483F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6797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Curation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3B63E9-7F3A-72F0-5D79-529B26B1FF72}"/>
              </a:ext>
            </a:extLst>
          </p:cNvPr>
          <p:cNvSpPr txBox="1"/>
          <p:nvPr/>
        </p:nvSpPr>
        <p:spPr>
          <a:xfrm>
            <a:off x="66674" y="1577194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Target Variable </a:t>
            </a:r>
            <a:r>
              <a:rPr lang="en-GB" sz="3200" b="1" dirty="0">
                <a:latin typeface="+mj-lt"/>
              </a:rPr>
              <a:t>Binarization</a:t>
            </a:r>
            <a:endParaRPr lang="en-AT" sz="3200" b="1" dirty="0"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0F0C07F-EF39-131C-B784-55794D7AC8A3}"/>
              </a:ext>
            </a:extLst>
          </p:cNvPr>
          <p:cNvSpPr txBox="1"/>
          <p:nvPr/>
        </p:nvSpPr>
        <p:spPr>
          <a:xfrm>
            <a:off x="231034" y="2161969"/>
            <a:ext cx="5713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+mj-lt"/>
              </a:rPr>
              <a:t>Diabetes_012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FC5FA03-6921-1A9A-1478-09186E99E0B0}"/>
              </a:ext>
            </a:extLst>
          </p:cNvPr>
          <p:cNvCxnSpPr>
            <a:cxnSpLocks/>
          </p:cNvCxnSpPr>
          <p:nvPr/>
        </p:nvCxnSpPr>
        <p:spPr>
          <a:xfrm>
            <a:off x="955409" y="2567731"/>
            <a:ext cx="0" cy="1020403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3F23E38-1B95-F26F-3073-1B87A06348A4}"/>
              </a:ext>
            </a:extLst>
          </p:cNvPr>
          <p:cNvCxnSpPr>
            <a:cxnSpLocks/>
          </p:cNvCxnSpPr>
          <p:nvPr/>
        </p:nvCxnSpPr>
        <p:spPr>
          <a:xfrm>
            <a:off x="946394" y="2853323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F3F65BE-2A06-C7E0-B9A7-D563A4DA437B}"/>
              </a:ext>
            </a:extLst>
          </p:cNvPr>
          <p:cNvSpPr txBox="1"/>
          <p:nvPr/>
        </p:nvSpPr>
        <p:spPr>
          <a:xfrm>
            <a:off x="1650165" y="2633855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D7B3CA4-1B3D-5FA1-705B-DA9065576C3D}"/>
              </a:ext>
            </a:extLst>
          </p:cNvPr>
          <p:cNvCxnSpPr>
            <a:cxnSpLocks/>
          </p:cNvCxnSpPr>
          <p:nvPr/>
        </p:nvCxnSpPr>
        <p:spPr>
          <a:xfrm>
            <a:off x="946394" y="3222997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11B721AF-4857-4519-5D0C-9F8955B66345}"/>
              </a:ext>
            </a:extLst>
          </p:cNvPr>
          <p:cNvSpPr txBox="1"/>
          <p:nvPr/>
        </p:nvSpPr>
        <p:spPr>
          <a:xfrm>
            <a:off x="1650165" y="3018747"/>
            <a:ext cx="4445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D910207-AA9A-74AC-E028-D9023C31FA20}"/>
              </a:ext>
            </a:extLst>
          </p:cNvPr>
          <p:cNvCxnSpPr>
            <a:cxnSpLocks/>
          </p:cNvCxnSpPr>
          <p:nvPr/>
        </p:nvCxnSpPr>
        <p:spPr>
          <a:xfrm>
            <a:off x="946394" y="3592672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B4580B1-DE72-D101-E89C-831849D8CE20}"/>
              </a:ext>
            </a:extLst>
          </p:cNvPr>
          <p:cNvSpPr txBox="1"/>
          <p:nvPr/>
        </p:nvSpPr>
        <p:spPr>
          <a:xfrm>
            <a:off x="1650165" y="3388079"/>
            <a:ext cx="4445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(2) diabetes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7CCC4E-2920-16EE-6DA5-C052BEFC917C}"/>
              </a:ext>
            </a:extLst>
          </p:cNvPr>
          <p:cNvSpPr txBox="1"/>
          <p:nvPr/>
        </p:nvSpPr>
        <p:spPr>
          <a:xfrm>
            <a:off x="6247824" y="3064913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1377F"/>
                </a:solidFill>
              </a:rPr>
              <a:t>}</a:t>
            </a:r>
            <a:endParaRPr lang="en-AT" sz="3600" dirty="0">
              <a:solidFill>
                <a:srgbClr val="01377F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E8527D-26ED-E3FC-303F-3657E25D4A0B}"/>
              </a:ext>
            </a:extLst>
          </p:cNvPr>
          <p:cNvSpPr txBox="1"/>
          <p:nvPr/>
        </p:nvSpPr>
        <p:spPr>
          <a:xfrm>
            <a:off x="6247823" y="2530157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BA000D"/>
                </a:solidFill>
              </a:rPr>
              <a:t>}</a:t>
            </a:r>
            <a:endParaRPr lang="en-AT" sz="3600" dirty="0">
              <a:solidFill>
                <a:srgbClr val="BA000D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ED04C04-1080-F2A0-76A3-75E30CBEF3FC}"/>
              </a:ext>
            </a:extLst>
          </p:cNvPr>
          <p:cNvSpPr txBox="1"/>
          <p:nvPr/>
        </p:nvSpPr>
        <p:spPr>
          <a:xfrm>
            <a:off x="6942576" y="2688696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523914A-25BE-AB96-6C3D-4AAAF76F1845}"/>
              </a:ext>
            </a:extLst>
          </p:cNvPr>
          <p:cNvSpPr txBox="1"/>
          <p:nvPr/>
        </p:nvSpPr>
        <p:spPr>
          <a:xfrm>
            <a:off x="6942577" y="3228772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 or diabetes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929900B-8163-4AE4-0C1D-B5A4AB204F02}"/>
              </a:ext>
            </a:extLst>
          </p:cNvPr>
          <p:cNvSpPr txBox="1"/>
          <p:nvPr/>
        </p:nvSpPr>
        <p:spPr>
          <a:xfrm>
            <a:off x="94766" y="3788189"/>
            <a:ext cx="107410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allows the models to </a:t>
            </a:r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focus </a:t>
            </a:r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 a simpler task! </a:t>
            </a:r>
            <a:endParaRPr lang="en-AT" sz="1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5523886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Perform </a:t>
            </a:r>
            <a:r>
              <a:rPr lang="en-GB" sz="3200" b="1" dirty="0">
                <a:latin typeface="+mj-lt"/>
              </a:rPr>
              <a:t>Exploratory Data Analysis </a:t>
            </a:r>
            <a:r>
              <a:rPr lang="en-GB" sz="3200" dirty="0">
                <a:latin typeface="+mj-lt"/>
              </a:rPr>
              <a:t>for Feature Engineering</a:t>
            </a:r>
            <a:endParaRPr lang="en-AT" sz="3200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0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039CA-EF45-5067-EE95-6CD317923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FDEB9A5C-8E54-8C2A-E493-EDBBBB900486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Code Snippets: Explanation and Interpretation</a:t>
            </a:r>
            <a:endParaRPr lang="en-AT" b="1" dirty="0"/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EECED68C-A2FB-6D2D-5249-24B7EF983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5</a:t>
            </a:fld>
            <a:endParaRPr lang="en-AT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90A9614F-7734-2090-24F6-A3B5EEA0A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118" y="1717630"/>
            <a:ext cx="9631119" cy="434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58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Exploratory Data Analysis</a:t>
            </a:r>
            <a:endParaRPr lang="en-AT" b="1" dirty="0"/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6</a:t>
            </a:fld>
            <a:endParaRPr lang="en-AT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1BC60455-E066-F5BF-846F-6E4BF66D16A9}"/>
              </a:ext>
            </a:extLst>
          </p:cNvPr>
          <p:cNvGrpSpPr/>
          <p:nvPr/>
        </p:nvGrpSpPr>
        <p:grpSpPr>
          <a:xfrm>
            <a:off x="223319" y="1412439"/>
            <a:ext cx="24869333" cy="2477194"/>
            <a:chOff x="223319" y="1412439"/>
            <a:chExt cx="24869333" cy="2477194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780C0A4-CE99-E62B-3569-F5485C128E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319" y="1412439"/>
              <a:ext cx="24787330" cy="2477194"/>
            </a:xfrm>
            <a:prstGeom prst="rect">
              <a:avLst/>
            </a:prstGeom>
          </p:spPr>
        </p:pic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213C3AD-8B0E-3473-F693-23300192F854}"/>
                </a:ext>
              </a:extLst>
            </p:cNvPr>
            <p:cNvSpPr/>
            <p:nvPr/>
          </p:nvSpPr>
          <p:spPr>
            <a:xfrm>
              <a:off x="1114425" y="1933575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0CCFA52-1AF1-E403-42B4-E8F3C80505DF}"/>
                </a:ext>
              </a:extLst>
            </p:cNvPr>
            <p:cNvSpPr/>
            <p:nvPr/>
          </p:nvSpPr>
          <p:spPr>
            <a:xfrm>
              <a:off x="4614182" y="1921329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76BA97EB-3E97-9021-4EA9-4E13F1FDA8EA}"/>
                </a:ext>
              </a:extLst>
            </p:cNvPr>
            <p:cNvSpPr/>
            <p:nvPr/>
          </p:nvSpPr>
          <p:spPr>
            <a:xfrm>
              <a:off x="21835383" y="1921329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1723DBD3-1D90-F44D-4106-A746B434A92C}"/>
                </a:ext>
              </a:extLst>
            </p:cNvPr>
            <p:cNvSpPr/>
            <p:nvPr/>
          </p:nvSpPr>
          <p:spPr>
            <a:xfrm>
              <a:off x="21835382" y="2473761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09BA22C-8A42-CC23-0F26-EEA80F28DC44}"/>
                </a:ext>
              </a:extLst>
            </p:cNvPr>
            <p:cNvSpPr/>
            <p:nvPr/>
          </p:nvSpPr>
          <p:spPr>
            <a:xfrm>
              <a:off x="21822682" y="3535083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3220131-59E6-D25A-E9B8-3E059661D8F9}"/>
                </a:ext>
              </a:extLst>
            </p:cNvPr>
            <p:cNvSpPr/>
            <p:nvPr/>
          </p:nvSpPr>
          <p:spPr>
            <a:xfrm>
              <a:off x="22989628" y="1921329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C0C95501-66D5-741F-FC04-EBCF41E55C26}"/>
                </a:ext>
              </a:extLst>
            </p:cNvPr>
            <p:cNvSpPr/>
            <p:nvPr/>
          </p:nvSpPr>
          <p:spPr>
            <a:xfrm>
              <a:off x="24225877" y="1921329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5DEF1D4A-1566-1B13-4B9F-F71AD4E8666F}"/>
                </a:ext>
              </a:extLst>
            </p:cNvPr>
            <p:cNvSpPr/>
            <p:nvPr/>
          </p:nvSpPr>
          <p:spPr>
            <a:xfrm>
              <a:off x="5768427" y="1921329"/>
              <a:ext cx="866775" cy="285750"/>
            </a:xfrm>
            <a:prstGeom prst="rect">
              <a:avLst/>
            </a:prstGeom>
            <a:noFill/>
            <a:ln w="38100">
              <a:solidFill>
                <a:srgbClr val="BA000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sp>
        <p:nvSpPr>
          <p:cNvPr id="25" name="Textfeld 24">
            <a:extLst>
              <a:ext uri="{FF2B5EF4-FFF2-40B4-BE49-F238E27FC236}">
                <a16:creationId xmlns:a16="http://schemas.microsoft.com/office/drawing/2014/main" id="{29BF47C0-3121-6616-589A-BC7C4DC4B75E}"/>
              </a:ext>
            </a:extLst>
          </p:cNvPr>
          <p:cNvSpPr txBox="1"/>
          <p:nvPr/>
        </p:nvSpPr>
        <p:spPr>
          <a:xfrm>
            <a:off x="186245" y="5308340"/>
            <a:ext cx="117824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+mj-lt"/>
              </a:rPr>
              <a:t>Age </a:t>
            </a:r>
            <a:r>
              <a:rPr lang="en-GB" dirty="0">
                <a:latin typeface="+mj-lt"/>
              </a:rPr>
              <a:t>(encoded)</a:t>
            </a:r>
            <a:endParaRPr lang="en-AT" dirty="0">
              <a:latin typeface="+mj-lt"/>
            </a:endParaRPr>
          </a:p>
        </p:txBody>
      </p:sp>
      <p:graphicFrame>
        <p:nvGraphicFramePr>
          <p:cNvPr id="34" name="Tabelle 33">
            <a:extLst>
              <a:ext uri="{FF2B5EF4-FFF2-40B4-BE49-F238E27FC236}">
                <a16:creationId xmlns:a16="http://schemas.microsoft.com/office/drawing/2014/main" id="{10853270-522F-C074-C8E4-5D6A1E9EB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734034"/>
              </p:ext>
            </p:extLst>
          </p:nvPr>
        </p:nvGraphicFramePr>
        <p:xfrm>
          <a:off x="223319" y="5650667"/>
          <a:ext cx="107621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860">
                  <a:extLst>
                    <a:ext uri="{9D8B030D-6E8A-4147-A177-3AD203B41FA5}">
                      <a16:colId xmlns:a16="http://schemas.microsoft.com/office/drawing/2014/main" val="3256539649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343585459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507950056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056688144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1081285702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113620490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3470737132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4003738930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802111984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1570345369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335899693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3973461249"/>
                    </a:ext>
                  </a:extLst>
                </a:gridCol>
                <a:gridCol w="827860">
                  <a:extLst>
                    <a:ext uri="{9D8B030D-6E8A-4147-A177-3AD203B41FA5}">
                      <a16:colId xmlns:a16="http://schemas.microsoft.com/office/drawing/2014/main" val="2824341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13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90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18-24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25-29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30-34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35-39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40-44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45-49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50-54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55-59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60-64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65-69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70-74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75-79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80+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473849"/>
                  </a:ext>
                </a:extLst>
              </a:tr>
            </a:tbl>
          </a:graphicData>
        </a:graphic>
      </p:graphicFrame>
      <p:sp>
        <p:nvSpPr>
          <p:cNvPr id="35" name="Textfeld 34">
            <a:extLst>
              <a:ext uri="{FF2B5EF4-FFF2-40B4-BE49-F238E27FC236}">
                <a16:creationId xmlns:a16="http://schemas.microsoft.com/office/drawing/2014/main" id="{E00D009A-2FD5-FD0D-FB89-7082A4B6FD36}"/>
              </a:ext>
            </a:extLst>
          </p:cNvPr>
          <p:cNvSpPr txBox="1"/>
          <p:nvPr/>
        </p:nvSpPr>
        <p:spPr>
          <a:xfrm>
            <a:off x="5354904" y="4167741"/>
            <a:ext cx="4399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+mj-lt"/>
              </a:rPr>
              <a:t>BMI</a:t>
            </a:r>
            <a:endParaRPr lang="en-AT" dirty="0">
              <a:latin typeface="+mj-lt"/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712623FD-A693-39B9-F532-E1A2C5303C72}"/>
              </a:ext>
            </a:extLst>
          </p:cNvPr>
          <p:cNvSpPr txBox="1"/>
          <p:nvPr/>
        </p:nvSpPr>
        <p:spPr>
          <a:xfrm>
            <a:off x="153987" y="4188586"/>
            <a:ext cx="44688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+mj-lt"/>
              </a:rPr>
              <a:t>Education </a:t>
            </a:r>
            <a:r>
              <a:rPr lang="en-GB" dirty="0">
                <a:latin typeface="+mj-lt"/>
              </a:rPr>
              <a:t>(encoded)</a:t>
            </a:r>
            <a:endParaRPr lang="en-AT" dirty="0">
              <a:latin typeface="+mj-lt"/>
            </a:endParaRPr>
          </a:p>
        </p:txBody>
      </p:sp>
      <p:graphicFrame>
        <p:nvGraphicFramePr>
          <p:cNvPr id="37" name="Tabelle 36">
            <a:extLst>
              <a:ext uri="{FF2B5EF4-FFF2-40B4-BE49-F238E27FC236}">
                <a16:creationId xmlns:a16="http://schemas.microsoft.com/office/drawing/2014/main" id="{D89DFD43-DB16-5C1A-E93F-26A228209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948547"/>
              </p:ext>
            </p:extLst>
          </p:nvPr>
        </p:nvGraphicFramePr>
        <p:xfrm>
          <a:off x="223318" y="4558729"/>
          <a:ext cx="43994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82">
                  <a:extLst>
                    <a:ext uri="{9D8B030D-6E8A-4147-A177-3AD203B41FA5}">
                      <a16:colId xmlns:a16="http://schemas.microsoft.com/office/drawing/2014/main" val="3256539649"/>
                    </a:ext>
                  </a:extLst>
                </a:gridCol>
                <a:gridCol w="1054100">
                  <a:extLst>
                    <a:ext uri="{9D8B030D-6E8A-4147-A177-3AD203B41FA5}">
                      <a16:colId xmlns:a16="http://schemas.microsoft.com/office/drawing/2014/main" val="2343585459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507950056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20566881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90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No HS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HS Grad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College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College Grad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473849"/>
                  </a:ext>
                </a:extLst>
              </a:tr>
            </a:tbl>
          </a:graphicData>
        </a:graphic>
      </p:graphicFrame>
      <p:graphicFrame>
        <p:nvGraphicFramePr>
          <p:cNvPr id="38" name="Tabelle 37">
            <a:extLst>
              <a:ext uri="{FF2B5EF4-FFF2-40B4-BE49-F238E27FC236}">
                <a16:creationId xmlns:a16="http://schemas.microsoft.com/office/drawing/2014/main" id="{EEA454CB-50F4-F30A-9697-3E3E56A88F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368431"/>
              </p:ext>
            </p:extLst>
          </p:nvPr>
        </p:nvGraphicFramePr>
        <p:xfrm>
          <a:off x="5354903" y="4558729"/>
          <a:ext cx="563059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8497">
                  <a:extLst>
                    <a:ext uri="{9D8B030D-6E8A-4147-A177-3AD203B41FA5}">
                      <a16:colId xmlns:a16="http://schemas.microsoft.com/office/drawing/2014/main" val="325653964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343585459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507950056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20566881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&lt;18.5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18.5-24.9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25-29.9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30+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90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Underweight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Normal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Overweight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College Grad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4738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647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07407E-6 L -1.08164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6A5EA-F702-2EC4-587D-8C7EF838C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C83DC699-11C5-2FE6-4F37-52436F64D933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Exploratory Data Analysis</a:t>
            </a:r>
            <a:endParaRPr lang="en-AT" b="1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08DB739-9061-5B6F-21B6-F1ECC75BE0C6}"/>
              </a:ext>
            </a:extLst>
          </p:cNvPr>
          <p:cNvSpPr txBox="1"/>
          <p:nvPr/>
        </p:nvSpPr>
        <p:spPr>
          <a:xfrm>
            <a:off x="94766" y="1422916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Feature selection </a:t>
            </a:r>
            <a:r>
              <a:rPr lang="en-GB" sz="3200" dirty="0">
                <a:latin typeface="+mj-lt"/>
              </a:rPr>
              <a:t>based on their </a:t>
            </a:r>
            <a:r>
              <a:rPr lang="en-GB" sz="3200" b="1" dirty="0">
                <a:latin typeface="+mj-lt"/>
              </a:rPr>
              <a:t>p-values</a:t>
            </a:r>
            <a:endParaRPr lang="en-AT" sz="3200" b="1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FBC9BFFC-DE34-9ADA-6FA3-BBFADDB3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7</a:t>
            </a:fld>
            <a:endParaRPr lang="en-AT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7673A539-0152-ED58-FEBB-2BD7679AFDE5}"/>
              </a:ext>
            </a:extLst>
          </p:cNvPr>
          <p:cNvGraphicFramePr>
            <a:graphicFrameLocks noGrp="1"/>
          </p:cNvGraphicFramePr>
          <p:nvPr/>
        </p:nvGraphicFramePr>
        <p:xfrm>
          <a:off x="203200" y="2145437"/>
          <a:ext cx="8763220" cy="2398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0805">
                  <a:extLst>
                    <a:ext uri="{9D8B030D-6E8A-4147-A177-3AD203B41FA5}">
                      <a16:colId xmlns:a16="http://schemas.microsoft.com/office/drawing/2014/main" val="1418710501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33740919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4079774327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93310109"/>
                    </a:ext>
                  </a:extLst>
                </a:gridCol>
              </a:tblGrid>
              <a:tr h="399822">
                <a:tc>
                  <a:txBody>
                    <a:bodyPr/>
                    <a:lstStyle/>
                    <a:p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coefficient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p-value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/>
                        <a:t>odds_ratio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638929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HighBP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0.780275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2.182072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50542232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/>
                        <a:t>Age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0.579303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1.784794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707588563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DiffWalk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0.552433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1.737476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856221711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PhysHlth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0.444809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1.560193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89921775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GenHlth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0.914087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2.494498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93858299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8262B6A6-476A-A4AB-42DD-DEBC90B8AEE7}"/>
              </a:ext>
            </a:extLst>
          </p:cNvPr>
          <p:cNvSpPr txBox="1"/>
          <p:nvPr/>
        </p:nvSpPr>
        <p:spPr>
          <a:xfrm>
            <a:off x="94766" y="471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Cross-Validation</a:t>
            </a:r>
            <a:endParaRPr lang="en-AT" sz="3200" b="1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5066CD6-51B2-42C8-1430-F9902B8BE2B8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</a:t>
            </a:r>
            <a:r>
              <a:rPr lang="en-GB" b="1" dirty="0">
                <a:latin typeface="+mj-lt"/>
              </a:rPr>
              <a:t>5 splits</a:t>
            </a:r>
            <a:endParaRPr lang="en-AT" dirty="0">
              <a:latin typeface="+mj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2F9C13B-ACB8-DCEB-2570-18CDE03F3ADD}"/>
              </a:ext>
            </a:extLst>
          </p:cNvPr>
          <p:cNvSpPr txBox="1"/>
          <p:nvPr/>
        </p:nvSpPr>
        <p:spPr>
          <a:xfrm>
            <a:off x="94766" y="5604751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Data </a:t>
            </a:r>
            <a:r>
              <a:rPr lang="en-GB" sz="3200" b="1" dirty="0" err="1">
                <a:latin typeface="+mj-lt"/>
              </a:rPr>
              <a:t>Undersampling</a:t>
            </a:r>
            <a:endParaRPr lang="en-GB" sz="3200" b="1" dirty="0">
              <a:latin typeface="+mj-lt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C71A663-6D0E-2D35-B1ED-7607313F72FF}"/>
              </a:ext>
            </a:extLst>
          </p:cNvPr>
          <p:cNvSpPr txBox="1"/>
          <p:nvPr/>
        </p:nvSpPr>
        <p:spPr>
          <a:xfrm>
            <a:off x="94766" y="608827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the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RandomUnderSampler</a:t>
            </a:r>
            <a:r>
              <a:rPr lang="en-GB" b="0" dirty="0">
                <a:solidFill>
                  <a:srgbClr val="000000"/>
                </a:solidFill>
                <a:effectLst/>
                <a:latin typeface="+mj-lt"/>
              </a:rPr>
              <a:t> from </a:t>
            </a:r>
            <a:r>
              <a:rPr lang="en-GB" b="1" dirty="0" err="1">
                <a:solidFill>
                  <a:srgbClr val="000000"/>
                </a:solidFill>
                <a:latin typeface="+mj-lt"/>
              </a:rPr>
              <a:t>imblearn-undersampling</a:t>
            </a:r>
            <a:r>
              <a:rPr lang="en-GB" b="1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GB" dirty="0">
                <a:solidFill>
                  <a:srgbClr val="000000"/>
                </a:solidFill>
                <a:latin typeface="+mj-lt"/>
              </a:rPr>
              <a:t>Python Library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67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34778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multiple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decision trees </a:t>
            </a:r>
            <a:r>
              <a:rPr lang="en-GB" sz="2000" dirty="0">
                <a:latin typeface="+mj-lt"/>
              </a:rPr>
              <a:t>and combines their predictions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Provides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feature importance</a:t>
            </a:r>
            <a:r>
              <a:rPr lang="en-GB" sz="2000" dirty="0">
                <a:latin typeface="+mj-lt"/>
              </a:rPr>
              <a:t>, which tells us which factors are most important in predicting diabetes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Better suited for capturing complex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patterns</a:t>
            </a:r>
            <a:r>
              <a:rPr lang="en-GB" sz="2000" dirty="0">
                <a:latin typeface="+mj-lt"/>
              </a:rPr>
              <a:t> and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interactions</a:t>
            </a:r>
            <a:r>
              <a:rPr lang="en-GB" sz="2000" dirty="0">
                <a:latin typeface="+mj-lt"/>
              </a:rPr>
              <a:t> between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Assigns </a:t>
            </a:r>
            <a:r>
              <a:rPr lang="en-GB" sz="2000" b="1" dirty="0">
                <a:solidFill>
                  <a:srgbClr val="01377F"/>
                </a:solidFill>
                <a:latin typeface="+mj-lt"/>
              </a:rPr>
              <a:t>weights (coefficients) </a:t>
            </a:r>
            <a:r>
              <a:rPr lang="en-GB" sz="2000" dirty="0">
                <a:latin typeface="+mj-lt"/>
              </a:rPr>
              <a:t>to each feature, making it easy to interpret how each feature affects diabetes risk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1377F"/>
                </a:solidFill>
                <a:latin typeface="+mj-lt"/>
              </a:rPr>
              <a:t>Simple and more interpretable</a:t>
            </a:r>
            <a:r>
              <a:rPr lang="en-GB" sz="2000" dirty="0">
                <a:latin typeface="+mj-lt"/>
              </a:rPr>
              <a:t>, but may not capture complex patterns as well as </a:t>
            </a:r>
            <a:r>
              <a:rPr lang="en-GB" sz="2000" dirty="0">
                <a:solidFill>
                  <a:srgbClr val="C00000"/>
                </a:solidFill>
                <a:latin typeface="+mj-lt"/>
              </a:rPr>
              <a:t>Random Forest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8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an ensemble of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weak learners</a:t>
            </a:r>
            <a:r>
              <a:rPr lang="en-GB" sz="2000" dirty="0">
                <a:latin typeface="+mj-lt"/>
              </a:rPr>
              <a:t>, each focusing on correcting errors made by previous models.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Combines predictions in a sequential manner, leading to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over time</a:t>
            </a:r>
            <a:r>
              <a:rPr lang="en-GB" sz="2000" dirty="0">
                <a:latin typeface="+mj-lt"/>
              </a:rPr>
              <a:t>.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More complex than </a:t>
            </a:r>
            <a:r>
              <a:rPr lang="en-GB" sz="2000" dirty="0">
                <a:solidFill>
                  <a:srgbClr val="01377F"/>
                </a:solidFill>
                <a:latin typeface="+mj-lt"/>
              </a:rPr>
              <a:t>Logistic Regression</a:t>
            </a:r>
            <a:r>
              <a:rPr lang="en-GB" sz="20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958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378565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C00000"/>
                </a:solidFill>
                <a:latin typeface="+mj-lt"/>
              </a:rPr>
              <a:t>Built Random Forest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estimating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trees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rgbClr val="BA000D"/>
                </a:solidFill>
                <a:latin typeface="+mj-lt"/>
              </a:rPr>
              <a:t>Analyzed</a:t>
            </a:r>
            <a:r>
              <a:rPr lang="en-GB" sz="2000" dirty="0">
                <a:solidFill>
                  <a:srgbClr val="BA000D"/>
                </a:solidFill>
                <a:latin typeface="+mj-lt"/>
              </a:rPr>
              <a:t> Feature Importance</a:t>
            </a:r>
          </a:p>
          <a:p>
            <a:endParaRPr lang="en-GB" sz="1000" dirty="0">
              <a:solidFill>
                <a:srgbClr val="BA000D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Built Logic Regression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with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iterations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9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Built Gradient Boosting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using 100 estimators and a learning rate of 0.1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Analyzed</a:t>
            </a:r>
            <a:r>
              <a:rPr lang="en-GB" sz="2000" dirty="0">
                <a:latin typeface="+mj-lt"/>
              </a:rPr>
              <a:t> Feature Importance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</p:spTree>
    <p:extLst>
      <p:ext uri="{BB962C8B-B14F-4D97-AF65-F5344CB8AC3E}">
        <p14:creationId xmlns:p14="http://schemas.microsoft.com/office/powerpoint/2010/main" val="95614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1002</Words>
  <Application>Microsoft Office PowerPoint</Application>
  <PresentationFormat>Breitbild</PresentationFormat>
  <Paragraphs>299</Paragraphs>
  <Slides>15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Consolas</vt:lpstr>
      <vt:lpstr>Aptos Display</vt:lpstr>
      <vt:lpstr>Malgun Gothic</vt:lpstr>
      <vt:lpstr>Arial</vt:lpstr>
      <vt:lpstr>Aptos</vt:lpstr>
      <vt:lpstr>Office</vt:lpstr>
      <vt:lpstr>Decoding Diabetes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PLAKU Braian</dc:creator>
  <cp:lastModifiedBy>브라이언 플라쿠</cp:lastModifiedBy>
  <cp:revision>74</cp:revision>
  <dcterms:created xsi:type="dcterms:W3CDTF">2024-10-07T05:42:42Z</dcterms:created>
  <dcterms:modified xsi:type="dcterms:W3CDTF">2024-12-05T10:48:45Z</dcterms:modified>
</cp:coreProperties>
</file>

<file path=docProps/thumbnail.jpeg>
</file>